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6"/>
    <p:sldId id="257" r:id="rId57"/>
    <p:sldId id="258" r:id="rId58"/>
    <p:sldId id="259" r:id="rId5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 Bold Italics" charset="1" panose="00000800000000000000"/>
      <p:regular r:id="rId23"/>
    </p:embeddedFont>
    <p:embeddedFont>
      <p:font typeface="Poppins Thin" charset="1" panose="00000300000000000000"/>
      <p:regular r:id="rId24"/>
    </p:embeddedFont>
    <p:embeddedFont>
      <p:font typeface="Poppins Thin Italics" charset="1" panose="00000300000000000000"/>
      <p:regular r:id="rId25"/>
    </p:embeddedFont>
    <p:embeddedFont>
      <p:font typeface="Poppins Extra-Light" charset="1" panose="00000300000000000000"/>
      <p:regular r:id="rId26"/>
    </p:embeddedFont>
    <p:embeddedFont>
      <p:font typeface="Poppins Extra-Light Italics" charset="1" panose="00000300000000000000"/>
      <p:regular r:id="rId27"/>
    </p:embeddedFont>
    <p:embeddedFont>
      <p:font typeface="Poppins Light" charset="1" panose="00000400000000000000"/>
      <p:regular r:id="rId28"/>
    </p:embeddedFont>
    <p:embeddedFont>
      <p:font typeface="Poppins Light Italics" charset="1" panose="00000400000000000000"/>
      <p:regular r:id="rId29"/>
    </p:embeddedFont>
    <p:embeddedFont>
      <p:font typeface="Poppins Medium" charset="1" panose="00000600000000000000"/>
      <p:regular r:id="rId30"/>
    </p:embeddedFont>
    <p:embeddedFont>
      <p:font typeface="Poppins Medium Italics" charset="1" panose="00000600000000000000"/>
      <p:regular r:id="rId31"/>
    </p:embeddedFont>
    <p:embeddedFont>
      <p:font typeface="Poppins Semi-Bold" charset="1" panose="00000700000000000000"/>
      <p:regular r:id="rId32"/>
    </p:embeddedFont>
    <p:embeddedFont>
      <p:font typeface="Poppins Semi-Bold Italics" charset="1" panose="00000700000000000000"/>
      <p:regular r:id="rId33"/>
    </p:embeddedFont>
    <p:embeddedFont>
      <p:font typeface="Poppins Ultra-Bold" charset="1" panose="00000900000000000000"/>
      <p:regular r:id="rId34"/>
    </p:embeddedFont>
    <p:embeddedFont>
      <p:font typeface="Poppins Ultra-Bold Italics" charset="1" panose="00000900000000000000"/>
      <p:regular r:id="rId35"/>
    </p:embeddedFont>
    <p:embeddedFont>
      <p:font typeface="Poppins Heavy" charset="1" panose="00000A00000000000000"/>
      <p:regular r:id="rId36"/>
    </p:embeddedFont>
    <p:embeddedFont>
      <p:font typeface="Poppins Heavy Italics" charset="1" panose="00000A00000000000000"/>
      <p:regular r:id="rId37"/>
    </p:embeddedFont>
    <p:embeddedFont>
      <p:font typeface="Montserrat" charset="1" panose="00000500000000000000"/>
      <p:regular r:id="rId38"/>
    </p:embeddedFont>
    <p:embeddedFont>
      <p:font typeface="Montserrat Bold" charset="1" panose="00000800000000000000"/>
      <p:regular r:id="rId39"/>
    </p:embeddedFont>
    <p:embeddedFont>
      <p:font typeface="Montserrat Italics" charset="1" panose="00000500000000000000"/>
      <p:regular r:id="rId40"/>
    </p:embeddedFont>
    <p:embeddedFont>
      <p:font typeface="Montserrat Bold Italics" charset="1" panose="00000800000000000000"/>
      <p:regular r:id="rId41"/>
    </p:embeddedFont>
    <p:embeddedFont>
      <p:font typeface="Montserrat Thin" charset="1" panose="00000300000000000000"/>
      <p:regular r:id="rId42"/>
    </p:embeddedFont>
    <p:embeddedFont>
      <p:font typeface="Montserrat Thin Italics" charset="1" panose="00000300000000000000"/>
      <p:regular r:id="rId43"/>
    </p:embeddedFont>
    <p:embeddedFont>
      <p:font typeface="Montserrat Extra-Light" charset="1" panose="00000300000000000000"/>
      <p:regular r:id="rId44"/>
    </p:embeddedFont>
    <p:embeddedFont>
      <p:font typeface="Montserrat Extra-Light Italics" charset="1" panose="00000300000000000000"/>
      <p:regular r:id="rId45"/>
    </p:embeddedFont>
    <p:embeddedFont>
      <p:font typeface="Montserrat Light" charset="1" panose="00000400000000000000"/>
      <p:regular r:id="rId46"/>
    </p:embeddedFont>
    <p:embeddedFont>
      <p:font typeface="Montserrat Light Italics" charset="1" panose="00000400000000000000"/>
      <p:regular r:id="rId47"/>
    </p:embeddedFont>
    <p:embeddedFont>
      <p:font typeface="Montserrat Medium" charset="1" panose="00000600000000000000"/>
      <p:regular r:id="rId48"/>
    </p:embeddedFont>
    <p:embeddedFont>
      <p:font typeface="Montserrat Medium Italics" charset="1" panose="00000600000000000000"/>
      <p:regular r:id="rId49"/>
    </p:embeddedFont>
    <p:embeddedFont>
      <p:font typeface="Montserrat Semi-Bold" charset="1" panose="00000700000000000000"/>
      <p:regular r:id="rId50"/>
    </p:embeddedFont>
    <p:embeddedFont>
      <p:font typeface="Montserrat Semi-Bold Italics" charset="1" panose="00000700000000000000"/>
      <p:regular r:id="rId51"/>
    </p:embeddedFont>
    <p:embeddedFont>
      <p:font typeface="Montserrat Ultra-Bold" charset="1" panose="00000900000000000000"/>
      <p:regular r:id="rId52"/>
    </p:embeddedFont>
    <p:embeddedFont>
      <p:font typeface="Montserrat Ultra-Bold Italics" charset="1" panose="00000900000000000000"/>
      <p:regular r:id="rId53"/>
    </p:embeddedFont>
    <p:embeddedFont>
      <p:font typeface="Montserrat Heavy" charset="1" panose="00000A00000000000000"/>
      <p:regular r:id="rId54"/>
    </p:embeddedFont>
    <p:embeddedFont>
      <p:font typeface="Montserrat Heavy Italics" charset="1" panose="00000A0000000000000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slides/slide1.xml" Type="http://schemas.openxmlformats.org/officeDocument/2006/relationships/slide"/><Relationship Id="rId57" Target="slides/slide2.xml" Type="http://schemas.openxmlformats.org/officeDocument/2006/relationships/slide"/><Relationship Id="rId58" Target="slides/slide3.xml" Type="http://schemas.openxmlformats.org/officeDocument/2006/relationships/slide"/><Relationship Id="rId59" Target="slides/slide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jpe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818150"/>
            <a:ext cx="2625302" cy="2615756"/>
          </a:xfrm>
          <a:custGeom>
            <a:avLst/>
            <a:gdLst/>
            <a:ahLst/>
            <a:cxnLst/>
            <a:rect r="r" b="b" t="t" l="l"/>
            <a:pathLst>
              <a:path h="2615756" w="2625302">
                <a:moveTo>
                  <a:pt x="0" y="0"/>
                </a:moveTo>
                <a:lnTo>
                  <a:pt x="2625302" y="0"/>
                </a:lnTo>
                <a:lnTo>
                  <a:pt x="2625302" y="2615755"/>
                </a:lnTo>
                <a:lnTo>
                  <a:pt x="0" y="2615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00000">
            <a:off x="3171138" y="8351164"/>
            <a:ext cx="3887213" cy="3873078"/>
          </a:xfrm>
          <a:custGeom>
            <a:avLst/>
            <a:gdLst/>
            <a:ahLst/>
            <a:cxnLst/>
            <a:rect r="r" b="b" t="t" l="l"/>
            <a:pathLst>
              <a:path h="3873078" w="3887213">
                <a:moveTo>
                  <a:pt x="0" y="0"/>
                </a:moveTo>
                <a:lnTo>
                  <a:pt x="3887213" y="0"/>
                </a:lnTo>
                <a:lnTo>
                  <a:pt x="3887213" y="3873078"/>
                </a:lnTo>
                <a:lnTo>
                  <a:pt x="0" y="3873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2700000">
            <a:off x="-3766606" y="3601034"/>
            <a:ext cx="8339025" cy="2567192"/>
            <a:chOff x="0" y="0"/>
            <a:chExt cx="2196286" cy="6761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6286" cy="676133"/>
            </a:xfrm>
            <a:custGeom>
              <a:avLst/>
              <a:gdLst/>
              <a:ahLst/>
              <a:cxnLst/>
              <a:rect r="r" b="b" t="t" l="l"/>
              <a:pathLst>
                <a:path h="676133" w="2196286">
                  <a:moveTo>
                    <a:pt x="0" y="0"/>
                  </a:moveTo>
                  <a:lnTo>
                    <a:pt x="2196286" y="0"/>
                  </a:lnTo>
                  <a:lnTo>
                    <a:pt x="2196286" y="676133"/>
                  </a:lnTo>
                  <a:lnTo>
                    <a:pt x="0" y="676133"/>
                  </a:lnTo>
                  <a:close/>
                </a:path>
              </a:pathLst>
            </a:custGeom>
            <a:solidFill>
              <a:srgbClr val="3C7D6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96286" cy="714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72614" y="433096"/>
            <a:ext cx="4542131" cy="1919430"/>
            <a:chOff x="0" y="0"/>
            <a:chExt cx="6056175" cy="25592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0724" cy="1370724"/>
            </a:xfrm>
            <a:custGeom>
              <a:avLst/>
              <a:gdLst/>
              <a:ahLst/>
              <a:cxnLst/>
              <a:rect r="r" b="b" t="t" l="l"/>
              <a:pathLst>
                <a:path h="1370724" w="1370724">
                  <a:moveTo>
                    <a:pt x="0" y="0"/>
                  </a:moveTo>
                  <a:lnTo>
                    <a:pt x="1370724" y="0"/>
                  </a:lnTo>
                  <a:lnTo>
                    <a:pt x="1370724" y="1370724"/>
                  </a:lnTo>
                  <a:lnTo>
                    <a:pt x="0" y="1370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452360" y="171986"/>
              <a:ext cx="4351554" cy="912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00"/>
                </a:lnSpc>
                <a:spcBef>
                  <a:spcPct val="0"/>
                </a:spcBef>
              </a:pPr>
              <a:r>
                <a:rPr lang="en-US" sz="3928">
                  <a:solidFill>
                    <a:srgbClr val="000000"/>
                  </a:solidFill>
                  <a:latin typeface="Poppins Bold"/>
                </a:rPr>
                <a:t>coding</a:t>
              </a:r>
              <a:r>
                <a:rPr lang="en-US" sz="3928">
                  <a:solidFill>
                    <a:srgbClr val="000000"/>
                  </a:solidFill>
                  <a:latin typeface="Poppins"/>
                </a:rPr>
                <a:t>ninjas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75047" y="1528233"/>
              <a:ext cx="5881128" cy="10310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42"/>
                </a:lnSpc>
                <a:spcBef>
                  <a:spcPct val="0"/>
                </a:spcBef>
              </a:pPr>
              <a:r>
                <a:rPr lang="en-US" sz="4673">
                  <a:solidFill>
                    <a:srgbClr val="000000"/>
                  </a:solidFill>
                  <a:latin typeface="Montserrat"/>
                </a:rPr>
                <a:t>IDEA-THON 1.0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176397" y="307975"/>
            <a:ext cx="8522220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 Bold"/>
              </a:rPr>
              <a:t>Basic Details of the team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Bold"/>
              </a:rPr>
              <a:t>and Problem statement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58438" y="1856282"/>
            <a:ext cx="3986499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C7D6E"/>
                </a:solidFill>
                <a:latin typeface="Montserrat"/>
              </a:rPr>
              <a:t>Problem Statement: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58433" y="2461732"/>
            <a:ext cx="9158148" cy="279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Roboto"/>
              </a:rPr>
              <a:t>In traditional surveillance systems, manual monitoring by human operators leads to inefficiencies, delayed responses, and a lack of real-time detection and notification of suspicious activities. </a:t>
            </a:r>
          </a:p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Roboto"/>
              </a:rPr>
              <a:t>There is a need for an AI-based intelligent camera decision-making system that can analyze video data in real-time, identify suspicious objects, gestures, gatherings, and notify users and nearby police stations with customizable response options.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58422" y="5434808"/>
            <a:ext cx="1941931" cy="39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3C7D6E"/>
                </a:solidFill>
                <a:latin typeface="Montserrat"/>
              </a:rPr>
              <a:t>Team Name: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58433" y="5940505"/>
            <a:ext cx="2565246" cy="339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C7D6E"/>
                </a:solidFill>
                <a:latin typeface="Montserrat"/>
              </a:rPr>
              <a:t>Team Leader Name: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58433" y="7524572"/>
            <a:ext cx="1974674" cy="339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C7D6E"/>
                </a:solidFill>
                <a:latin typeface="Montserrat"/>
              </a:rPr>
              <a:t>Institute Name: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58433" y="6394361"/>
            <a:ext cx="3080081" cy="339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C7D6E"/>
                </a:solidFill>
                <a:latin typeface="Montserrat"/>
              </a:rPr>
              <a:t>Team Members’ Names: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30319" y="5415758"/>
            <a:ext cx="1759240" cy="41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Roboto"/>
              </a:rPr>
              <a:t>Code Quad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15505" y="5921455"/>
            <a:ext cx="2458877" cy="358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boto"/>
              </a:rPr>
              <a:t>Aastha Prakash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26817" y="6375311"/>
            <a:ext cx="2458877" cy="1063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Mehwish Khan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Anika Lohia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boto"/>
              </a:rPr>
              <a:t>Jahanvi Singh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20794" y="7505522"/>
            <a:ext cx="7238517" cy="711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boto"/>
              </a:rPr>
              <a:t>Shri Ramswaroop Memorial College of Engineering and Management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858422" y="8447227"/>
            <a:ext cx="3999777" cy="152410"/>
            <a:chOff x="0" y="0"/>
            <a:chExt cx="1053439" cy="4014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53439" cy="40141"/>
            </a:xfrm>
            <a:custGeom>
              <a:avLst/>
              <a:gdLst/>
              <a:ahLst/>
              <a:cxnLst/>
              <a:rect r="r" b="b" t="t" l="l"/>
              <a:pathLst>
                <a:path h="40141" w="1053439">
                  <a:moveTo>
                    <a:pt x="0" y="0"/>
                  </a:moveTo>
                  <a:lnTo>
                    <a:pt x="1053439" y="0"/>
                  </a:lnTo>
                  <a:lnTo>
                    <a:pt x="1053439" y="40141"/>
                  </a:lnTo>
                  <a:lnTo>
                    <a:pt x="0" y="40141"/>
                  </a:lnTo>
                  <a:close/>
                </a:path>
              </a:pathLst>
            </a:custGeom>
            <a:solidFill>
              <a:srgbClr val="3C7D6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053439" cy="6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858422" y="8677024"/>
            <a:ext cx="6318228" cy="480695"/>
            <a:chOff x="0" y="0"/>
            <a:chExt cx="8424304" cy="640927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57150"/>
              <a:ext cx="3826669" cy="698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C7D6E"/>
                  </a:solidFill>
                  <a:latin typeface="Montserrat"/>
                </a:rPr>
                <a:t>Theme Name: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4104349" y="-76200"/>
              <a:ext cx="4319955" cy="717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Roboto"/>
                </a:rPr>
                <a:t>Open Innovation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2036087" y="-2167358"/>
            <a:ext cx="8921755" cy="9466958"/>
            <a:chOff x="0" y="0"/>
            <a:chExt cx="11895674" cy="12622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631370" y="7140121"/>
              <a:ext cx="2760897" cy="2750858"/>
            </a:xfrm>
            <a:custGeom>
              <a:avLst/>
              <a:gdLst/>
              <a:ahLst/>
              <a:cxnLst/>
              <a:rect r="r" b="b" t="t" l="l"/>
              <a:pathLst>
                <a:path h="2750858" w="2760897">
                  <a:moveTo>
                    <a:pt x="0" y="0"/>
                  </a:moveTo>
                  <a:lnTo>
                    <a:pt x="2760897" y="0"/>
                  </a:lnTo>
                  <a:lnTo>
                    <a:pt x="2760897" y="2750857"/>
                  </a:lnTo>
                  <a:lnTo>
                    <a:pt x="0" y="2750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8100000">
              <a:off x="6966295" y="7700664"/>
              <a:ext cx="4087985" cy="4073120"/>
            </a:xfrm>
            <a:custGeom>
              <a:avLst/>
              <a:gdLst/>
              <a:ahLst/>
              <a:cxnLst/>
              <a:rect r="r" b="b" t="t" l="l"/>
              <a:pathLst>
                <a:path h="4073120" w="4087985">
                  <a:moveTo>
                    <a:pt x="0" y="0"/>
                  </a:moveTo>
                  <a:lnTo>
                    <a:pt x="4087985" y="0"/>
                  </a:lnTo>
                  <a:lnTo>
                    <a:pt x="4087985" y="4073120"/>
                  </a:lnTo>
                  <a:lnTo>
                    <a:pt x="0" y="4073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2700000">
              <a:off x="-329779" y="2705193"/>
              <a:ext cx="8769731" cy="2699786"/>
              <a:chOff x="0" y="0"/>
              <a:chExt cx="2196286" cy="67613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196286" cy="676133"/>
              </a:xfrm>
              <a:custGeom>
                <a:avLst/>
                <a:gdLst/>
                <a:ahLst/>
                <a:cxnLst/>
                <a:rect r="r" b="b" t="t" l="l"/>
                <a:pathLst>
                  <a:path h="676133" w="2196286">
                    <a:moveTo>
                      <a:pt x="0" y="0"/>
                    </a:moveTo>
                    <a:lnTo>
                      <a:pt x="2196286" y="0"/>
                    </a:lnTo>
                    <a:lnTo>
                      <a:pt x="2196286" y="676133"/>
                    </a:lnTo>
                    <a:lnTo>
                      <a:pt x="0" y="676133"/>
                    </a:lnTo>
                    <a:close/>
                  </a:path>
                </a:pathLst>
              </a:custGeom>
              <a:solidFill>
                <a:srgbClr val="3C7D6E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196286" cy="7142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8" id="8"/>
          <p:cNvGrpSpPr/>
          <p:nvPr/>
        </p:nvGrpSpPr>
        <p:grpSpPr>
          <a:xfrm rot="0">
            <a:off x="1028700" y="1916710"/>
            <a:ext cx="3393257" cy="131603"/>
            <a:chOff x="0" y="0"/>
            <a:chExt cx="893697" cy="346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3697" cy="34661"/>
            </a:xfrm>
            <a:custGeom>
              <a:avLst/>
              <a:gdLst/>
              <a:ahLst/>
              <a:cxnLst/>
              <a:rect r="r" b="b" t="t" l="l"/>
              <a:pathLst>
                <a:path h="34661" w="893697">
                  <a:moveTo>
                    <a:pt x="0" y="0"/>
                  </a:moveTo>
                  <a:lnTo>
                    <a:pt x="893697" y="0"/>
                  </a:lnTo>
                  <a:lnTo>
                    <a:pt x="893697" y="34661"/>
                  </a:lnTo>
                  <a:lnTo>
                    <a:pt x="0" y="34661"/>
                  </a:lnTo>
                  <a:close/>
                </a:path>
              </a:pathLst>
            </a:custGeom>
            <a:solidFill>
              <a:srgbClr val="3C7D6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93697" cy="63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2566121"/>
            <a:ext cx="10410395" cy="6692179"/>
            <a:chOff x="0" y="0"/>
            <a:chExt cx="2741832" cy="17625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41832" cy="1762549"/>
            </a:xfrm>
            <a:custGeom>
              <a:avLst/>
              <a:gdLst/>
              <a:ahLst/>
              <a:cxnLst/>
              <a:rect r="r" b="b" t="t" l="l"/>
              <a:pathLst>
                <a:path h="1762549" w="2741832">
                  <a:moveTo>
                    <a:pt x="18592" y="0"/>
                  </a:moveTo>
                  <a:lnTo>
                    <a:pt x="2723241" y="0"/>
                  </a:lnTo>
                  <a:cubicBezTo>
                    <a:pt x="2728171" y="0"/>
                    <a:pt x="2732900" y="1959"/>
                    <a:pt x="2736387" y="5445"/>
                  </a:cubicBezTo>
                  <a:cubicBezTo>
                    <a:pt x="2739873" y="8932"/>
                    <a:pt x="2741832" y="13661"/>
                    <a:pt x="2741832" y="18592"/>
                  </a:cubicBezTo>
                  <a:lnTo>
                    <a:pt x="2741832" y="1743958"/>
                  </a:lnTo>
                  <a:cubicBezTo>
                    <a:pt x="2741832" y="1754225"/>
                    <a:pt x="2733508" y="1762549"/>
                    <a:pt x="2723241" y="1762549"/>
                  </a:cubicBezTo>
                  <a:lnTo>
                    <a:pt x="18592" y="1762549"/>
                  </a:lnTo>
                  <a:cubicBezTo>
                    <a:pt x="13661" y="1762549"/>
                    <a:pt x="8932" y="1760590"/>
                    <a:pt x="5445" y="1757104"/>
                  </a:cubicBezTo>
                  <a:cubicBezTo>
                    <a:pt x="1959" y="1753617"/>
                    <a:pt x="0" y="1748888"/>
                    <a:pt x="0" y="1743958"/>
                  </a:cubicBezTo>
                  <a:lnTo>
                    <a:pt x="0" y="18592"/>
                  </a:lnTo>
                  <a:cubicBezTo>
                    <a:pt x="0" y="13661"/>
                    <a:pt x="1959" y="8932"/>
                    <a:pt x="5445" y="5445"/>
                  </a:cubicBezTo>
                  <a:cubicBezTo>
                    <a:pt x="8932" y="1959"/>
                    <a:pt x="13661" y="0"/>
                    <a:pt x="185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3C7D6E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741832" cy="1819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036087" y="5143500"/>
            <a:ext cx="5223213" cy="4114800"/>
            <a:chOff x="0" y="0"/>
            <a:chExt cx="1375661" cy="10837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75661" cy="1083733"/>
            </a:xfrm>
            <a:custGeom>
              <a:avLst/>
              <a:gdLst/>
              <a:ahLst/>
              <a:cxnLst/>
              <a:rect r="r" b="b" t="t" l="l"/>
              <a:pathLst>
                <a:path h="1083733" w="1375661">
                  <a:moveTo>
                    <a:pt x="37055" y="0"/>
                  </a:moveTo>
                  <a:lnTo>
                    <a:pt x="1338606" y="0"/>
                  </a:lnTo>
                  <a:cubicBezTo>
                    <a:pt x="1359071" y="0"/>
                    <a:pt x="1375661" y="16590"/>
                    <a:pt x="1375661" y="37055"/>
                  </a:cubicBezTo>
                  <a:lnTo>
                    <a:pt x="1375661" y="1046678"/>
                  </a:lnTo>
                  <a:cubicBezTo>
                    <a:pt x="1375661" y="1067143"/>
                    <a:pt x="1359071" y="1083733"/>
                    <a:pt x="1338606" y="1083733"/>
                  </a:cubicBezTo>
                  <a:lnTo>
                    <a:pt x="37055" y="1083733"/>
                  </a:lnTo>
                  <a:cubicBezTo>
                    <a:pt x="16590" y="1083733"/>
                    <a:pt x="0" y="1067143"/>
                    <a:pt x="0" y="1046678"/>
                  </a:cubicBezTo>
                  <a:lnTo>
                    <a:pt x="0" y="37055"/>
                  </a:lnTo>
                  <a:cubicBezTo>
                    <a:pt x="0" y="16590"/>
                    <a:pt x="16590" y="0"/>
                    <a:pt x="370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3C7D6E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75661" cy="1140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202363" y="6148989"/>
            <a:ext cx="851516" cy="830228"/>
          </a:xfrm>
          <a:custGeom>
            <a:avLst/>
            <a:gdLst/>
            <a:ahLst/>
            <a:cxnLst/>
            <a:rect r="r" b="b" t="t" l="l"/>
            <a:pathLst>
              <a:path h="830228" w="851516">
                <a:moveTo>
                  <a:pt x="0" y="0"/>
                </a:moveTo>
                <a:lnTo>
                  <a:pt x="851516" y="0"/>
                </a:lnTo>
                <a:lnTo>
                  <a:pt x="851516" y="830229"/>
                </a:lnTo>
                <a:lnTo>
                  <a:pt x="0" y="8302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256297" y="6148989"/>
            <a:ext cx="830228" cy="830228"/>
          </a:xfrm>
          <a:custGeom>
            <a:avLst/>
            <a:gdLst/>
            <a:ahLst/>
            <a:cxnLst/>
            <a:rect r="r" b="b" t="t" l="l"/>
            <a:pathLst>
              <a:path h="830228" w="830228">
                <a:moveTo>
                  <a:pt x="0" y="0"/>
                </a:moveTo>
                <a:lnTo>
                  <a:pt x="830228" y="0"/>
                </a:lnTo>
                <a:lnTo>
                  <a:pt x="830228" y="830229"/>
                </a:lnTo>
                <a:lnTo>
                  <a:pt x="0" y="8302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288943" y="6148989"/>
            <a:ext cx="740503" cy="830228"/>
          </a:xfrm>
          <a:custGeom>
            <a:avLst/>
            <a:gdLst/>
            <a:ahLst/>
            <a:cxnLst/>
            <a:rect r="r" b="b" t="t" l="l"/>
            <a:pathLst>
              <a:path h="830228" w="740503">
                <a:moveTo>
                  <a:pt x="0" y="0"/>
                </a:moveTo>
                <a:lnTo>
                  <a:pt x="740504" y="0"/>
                </a:lnTo>
                <a:lnTo>
                  <a:pt x="740504" y="830229"/>
                </a:lnTo>
                <a:lnTo>
                  <a:pt x="0" y="8302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039097" y="5929577"/>
            <a:ext cx="1376915" cy="1271323"/>
          </a:xfrm>
          <a:custGeom>
            <a:avLst/>
            <a:gdLst/>
            <a:ahLst/>
            <a:cxnLst/>
            <a:rect r="r" b="b" t="t" l="l"/>
            <a:pathLst>
              <a:path h="1271323" w="1376915">
                <a:moveTo>
                  <a:pt x="0" y="0"/>
                </a:moveTo>
                <a:lnTo>
                  <a:pt x="1376914" y="0"/>
                </a:lnTo>
                <a:lnTo>
                  <a:pt x="1376914" y="1271323"/>
                </a:lnTo>
                <a:lnTo>
                  <a:pt x="0" y="12713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934327" y="7232925"/>
            <a:ext cx="1079271" cy="1329698"/>
          </a:xfrm>
          <a:custGeom>
            <a:avLst/>
            <a:gdLst/>
            <a:ahLst/>
            <a:cxnLst/>
            <a:rect r="r" b="b" t="t" l="l"/>
            <a:pathLst>
              <a:path h="1329698" w="1079271">
                <a:moveTo>
                  <a:pt x="0" y="0"/>
                </a:moveTo>
                <a:lnTo>
                  <a:pt x="1079271" y="0"/>
                </a:lnTo>
                <a:lnTo>
                  <a:pt x="1079271" y="1329698"/>
                </a:lnTo>
                <a:lnTo>
                  <a:pt x="0" y="13296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202363" y="7232925"/>
            <a:ext cx="830228" cy="830228"/>
          </a:xfrm>
          <a:custGeom>
            <a:avLst/>
            <a:gdLst/>
            <a:ahLst/>
            <a:cxnLst/>
            <a:rect r="r" b="b" t="t" l="l"/>
            <a:pathLst>
              <a:path h="830228" w="830228">
                <a:moveTo>
                  <a:pt x="0" y="0"/>
                </a:moveTo>
                <a:lnTo>
                  <a:pt x="830228" y="0"/>
                </a:lnTo>
                <a:lnTo>
                  <a:pt x="830228" y="830229"/>
                </a:lnTo>
                <a:lnTo>
                  <a:pt x="0" y="830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303223" y="7279164"/>
            <a:ext cx="737752" cy="737752"/>
          </a:xfrm>
          <a:custGeom>
            <a:avLst/>
            <a:gdLst/>
            <a:ahLst/>
            <a:cxnLst/>
            <a:rect r="r" b="b" t="t" l="l"/>
            <a:pathLst>
              <a:path h="737752" w="737752">
                <a:moveTo>
                  <a:pt x="0" y="0"/>
                </a:moveTo>
                <a:lnTo>
                  <a:pt x="737752" y="0"/>
                </a:lnTo>
                <a:lnTo>
                  <a:pt x="737752" y="737751"/>
                </a:lnTo>
                <a:lnTo>
                  <a:pt x="0" y="7377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231865" y="6148989"/>
            <a:ext cx="951827" cy="830228"/>
          </a:xfrm>
          <a:custGeom>
            <a:avLst/>
            <a:gdLst/>
            <a:ahLst/>
            <a:cxnLst/>
            <a:rect r="r" b="b" t="t" l="l"/>
            <a:pathLst>
              <a:path h="830228" w="951827">
                <a:moveTo>
                  <a:pt x="0" y="0"/>
                </a:moveTo>
                <a:lnTo>
                  <a:pt x="951827" y="0"/>
                </a:lnTo>
                <a:lnTo>
                  <a:pt x="951827" y="830229"/>
                </a:lnTo>
                <a:lnTo>
                  <a:pt x="0" y="83022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311608" y="7232925"/>
            <a:ext cx="1352086" cy="830228"/>
          </a:xfrm>
          <a:custGeom>
            <a:avLst/>
            <a:gdLst/>
            <a:ahLst/>
            <a:cxnLst/>
            <a:rect r="r" b="b" t="t" l="l"/>
            <a:pathLst>
              <a:path h="830228" w="1352086">
                <a:moveTo>
                  <a:pt x="0" y="0"/>
                </a:moveTo>
                <a:lnTo>
                  <a:pt x="1352086" y="0"/>
                </a:lnTo>
                <a:lnTo>
                  <a:pt x="1352086" y="830229"/>
                </a:lnTo>
                <a:lnTo>
                  <a:pt x="0" y="83022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888109" y="8271995"/>
            <a:ext cx="830228" cy="830228"/>
          </a:xfrm>
          <a:custGeom>
            <a:avLst/>
            <a:gdLst/>
            <a:ahLst/>
            <a:cxnLst/>
            <a:rect r="r" b="b" t="t" l="l"/>
            <a:pathLst>
              <a:path h="830228" w="830228">
                <a:moveTo>
                  <a:pt x="0" y="0"/>
                </a:moveTo>
                <a:lnTo>
                  <a:pt x="830229" y="0"/>
                </a:lnTo>
                <a:lnTo>
                  <a:pt x="830229" y="830228"/>
                </a:lnTo>
                <a:lnTo>
                  <a:pt x="0" y="83022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261402" y="8271995"/>
            <a:ext cx="1346316" cy="830228"/>
          </a:xfrm>
          <a:custGeom>
            <a:avLst/>
            <a:gdLst/>
            <a:ahLst/>
            <a:cxnLst/>
            <a:rect r="r" b="b" t="t" l="l"/>
            <a:pathLst>
              <a:path h="830228" w="1346316">
                <a:moveTo>
                  <a:pt x="0" y="0"/>
                </a:moveTo>
                <a:lnTo>
                  <a:pt x="1346316" y="0"/>
                </a:lnTo>
                <a:lnTo>
                  <a:pt x="1346316" y="830228"/>
                </a:lnTo>
                <a:lnTo>
                  <a:pt x="0" y="83022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265992" y="2844982"/>
            <a:ext cx="9935810" cy="6077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2"/>
              </a:lnSpc>
            </a:pPr>
            <a:r>
              <a:rPr lang="en-US" sz="2330">
                <a:solidFill>
                  <a:srgbClr val="000000"/>
                </a:solidFill>
                <a:latin typeface="Roboto"/>
              </a:rPr>
              <a:t>Solution Overview:</a:t>
            </a:r>
          </a:p>
          <a:p>
            <a:pPr marL="503183" indent="-251591" lvl="1">
              <a:lnSpc>
                <a:spcPts val="3262"/>
              </a:lnSpc>
              <a:buFont typeface="Arial"/>
              <a:buChar char="•"/>
            </a:pPr>
            <a:r>
              <a:rPr lang="en-US" sz="2330">
                <a:solidFill>
                  <a:srgbClr val="000000"/>
                </a:solidFill>
                <a:latin typeface="Roboto"/>
              </a:rPr>
              <a:t>Introduce an AI-based intelligent camera decision-making system.</a:t>
            </a:r>
          </a:p>
          <a:p>
            <a:pPr marL="503183" indent="-251591" lvl="1">
              <a:lnSpc>
                <a:spcPts val="3262"/>
              </a:lnSpc>
              <a:buFont typeface="Arial"/>
              <a:buChar char="•"/>
            </a:pPr>
            <a:r>
              <a:rPr lang="en-US" sz="2330">
                <a:solidFill>
                  <a:srgbClr val="000000"/>
                </a:solidFill>
                <a:latin typeface="Roboto"/>
              </a:rPr>
              <a:t>Emphasize real-time detection and notification of suspicious activities.</a:t>
            </a:r>
          </a:p>
          <a:p>
            <a:pPr>
              <a:lnSpc>
                <a:spcPts val="3262"/>
              </a:lnSpc>
            </a:pPr>
            <a:r>
              <a:rPr lang="en-US" sz="2330">
                <a:solidFill>
                  <a:srgbClr val="000000"/>
                </a:solidFill>
                <a:latin typeface="Roboto"/>
              </a:rPr>
              <a:t>Key Components:</a:t>
            </a:r>
          </a:p>
          <a:p>
            <a:pPr marL="503183" indent="-251591" lvl="1">
              <a:lnSpc>
                <a:spcPts val="3262"/>
              </a:lnSpc>
              <a:buFont typeface="Arial"/>
              <a:buChar char="•"/>
            </a:pPr>
            <a:r>
              <a:rPr lang="en-US" sz="2330">
                <a:solidFill>
                  <a:srgbClr val="000000"/>
                </a:solidFill>
                <a:latin typeface="Roboto"/>
              </a:rPr>
              <a:t>Surveillance Cameras</a:t>
            </a:r>
          </a:p>
          <a:p>
            <a:pPr marL="503183" indent="-251591" lvl="1">
              <a:lnSpc>
                <a:spcPts val="3262"/>
              </a:lnSpc>
              <a:buFont typeface="Arial"/>
              <a:buChar char="•"/>
            </a:pPr>
            <a:r>
              <a:rPr lang="en-US" sz="2330">
                <a:solidFill>
                  <a:srgbClr val="000000"/>
                </a:solidFill>
                <a:latin typeface="Roboto"/>
              </a:rPr>
              <a:t>AI and ML Algorithms</a:t>
            </a:r>
          </a:p>
          <a:p>
            <a:pPr marL="503183" indent="-251591" lvl="1">
              <a:lnSpc>
                <a:spcPts val="3262"/>
              </a:lnSpc>
              <a:buFont typeface="Arial"/>
              <a:buChar char="•"/>
            </a:pPr>
            <a:r>
              <a:rPr lang="en-US" sz="2330">
                <a:solidFill>
                  <a:srgbClr val="000000"/>
                </a:solidFill>
                <a:latin typeface="Roboto"/>
              </a:rPr>
              <a:t>Notification System</a:t>
            </a:r>
          </a:p>
          <a:p>
            <a:pPr>
              <a:lnSpc>
                <a:spcPts val="3262"/>
              </a:lnSpc>
            </a:pPr>
            <a:r>
              <a:rPr lang="en-US" sz="2330">
                <a:solidFill>
                  <a:srgbClr val="000000"/>
                </a:solidFill>
                <a:latin typeface="Roboto"/>
              </a:rPr>
              <a:t>Functionality:</a:t>
            </a:r>
          </a:p>
          <a:p>
            <a:pPr marL="503183" indent="-251591" lvl="1">
              <a:lnSpc>
                <a:spcPts val="3262"/>
              </a:lnSpc>
              <a:buFont typeface="Arial"/>
              <a:buChar char="•"/>
            </a:pPr>
            <a:r>
              <a:rPr lang="en-US" sz="2330">
                <a:solidFill>
                  <a:srgbClr val="000000"/>
                </a:solidFill>
                <a:latin typeface="Roboto"/>
              </a:rPr>
              <a:t>AI analyzes video data in real-time.</a:t>
            </a:r>
          </a:p>
          <a:p>
            <a:pPr marL="503183" indent="-251591" lvl="1">
              <a:lnSpc>
                <a:spcPts val="3262"/>
              </a:lnSpc>
              <a:buFont typeface="Arial"/>
              <a:buChar char="•"/>
            </a:pPr>
            <a:r>
              <a:rPr lang="en-US" sz="2330">
                <a:solidFill>
                  <a:srgbClr val="000000"/>
                </a:solidFill>
                <a:latin typeface="Roboto"/>
              </a:rPr>
              <a:t>Identifies suspicious objects, gestures, unusual gatherings, and criminal faces and also identifies specific words spoken.</a:t>
            </a:r>
          </a:p>
          <a:p>
            <a:pPr marL="503183" indent="-251591" lvl="1">
              <a:lnSpc>
                <a:spcPts val="3262"/>
              </a:lnSpc>
              <a:spcBef>
                <a:spcPct val="0"/>
              </a:spcBef>
              <a:buFont typeface="Arial"/>
              <a:buChar char="•"/>
            </a:pPr>
            <a:r>
              <a:rPr lang="en-US" sz="2330">
                <a:solidFill>
                  <a:srgbClr val="000000"/>
                </a:solidFill>
                <a:latin typeface="Roboto"/>
              </a:rPr>
              <a:t>Notifies users and police stations with customizable response options.</a:t>
            </a:r>
          </a:p>
          <a:p>
            <a:pPr>
              <a:lnSpc>
                <a:spcPts val="3262"/>
              </a:lnSpc>
              <a:spcBef>
                <a:spcPct val="0"/>
              </a:spcBef>
            </a:pPr>
            <a:r>
              <a:rPr lang="en-US" sz="2330">
                <a:solidFill>
                  <a:srgbClr val="000000"/>
                </a:solidFill>
                <a:latin typeface="Roboto"/>
              </a:rPr>
              <a:t>Customizable Response:</a:t>
            </a:r>
          </a:p>
          <a:p>
            <a:pPr marL="503183" indent="-251591" lvl="1">
              <a:lnSpc>
                <a:spcPts val="3262"/>
              </a:lnSpc>
              <a:spcBef>
                <a:spcPct val="0"/>
              </a:spcBef>
              <a:buFont typeface="Arial"/>
              <a:buChar char="•"/>
            </a:pPr>
            <a:r>
              <a:rPr lang="en-US" sz="2330">
                <a:solidFill>
                  <a:srgbClr val="000000"/>
                </a:solidFill>
                <a:latin typeface="Roboto"/>
              </a:rPr>
              <a:t>Users choose to ignore, notify the nearest police station, or enable automatic notifications for all suspicious activities.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923925"/>
            <a:ext cx="6105225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000000"/>
                </a:solidFill>
                <a:latin typeface="Montserrat Bold"/>
              </a:rPr>
              <a:t>Solution Details: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202363" y="5249536"/>
            <a:ext cx="4118080" cy="53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"/>
              </a:rPr>
              <a:t>Technologies Used: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50396" y="-2373010"/>
            <a:ext cx="6773259" cy="6803421"/>
            <a:chOff x="0" y="0"/>
            <a:chExt cx="9031013" cy="9071227"/>
          </a:xfrm>
        </p:grpSpPr>
        <p:sp>
          <p:nvSpPr>
            <p:cNvPr name="Freeform 3" id="3"/>
            <p:cNvSpPr/>
            <p:nvPr/>
          </p:nvSpPr>
          <p:spPr>
            <a:xfrm flipH="false" flipV="false" rot="-10800000">
              <a:off x="4525618" y="2925438"/>
              <a:ext cx="2760897" cy="2750858"/>
            </a:xfrm>
            <a:custGeom>
              <a:avLst/>
              <a:gdLst/>
              <a:ahLst/>
              <a:cxnLst/>
              <a:rect r="r" b="b" t="t" l="l"/>
              <a:pathLst>
                <a:path h="2750858" w="2760897">
                  <a:moveTo>
                    <a:pt x="0" y="0"/>
                  </a:moveTo>
                  <a:lnTo>
                    <a:pt x="2760897" y="0"/>
                  </a:lnTo>
                  <a:lnTo>
                    <a:pt x="2760897" y="2750858"/>
                  </a:lnTo>
                  <a:lnTo>
                    <a:pt x="0" y="275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-8100000">
              <a:off x="3881831" y="6076894"/>
              <a:ext cx="5528002" cy="1218306"/>
              <a:chOff x="0" y="0"/>
              <a:chExt cx="1384430" cy="30511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384430" cy="305112"/>
              </a:xfrm>
              <a:custGeom>
                <a:avLst/>
                <a:gdLst/>
                <a:ahLst/>
                <a:cxnLst/>
                <a:rect r="r" b="b" t="t" l="l"/>
                <a:pathLst>
                  <a:path h="305112" w="1384430">
                    <a:moveTo>
                      <a:pt x="0" y="0"/>
                    </a:moveTo>
                    <a:lnTo>
                      <a:pt x="1384430" y="0"/>
                    </a:lnTo>
                    <a:lnTo>
                      <a:pt x="1384430" y="305112"/>
                    </a:lnTo>
                    <a:lnTo>
                      <a:pt x="0" y="305112"/>
                    </a:lnTo>
                    <a:close/>
                  </a:path>
                </a:pathLst>
              </a:custGeom>
              <a:solidFill>
                <a:srgbClr val="3C7D6E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384430" cy="343212"/>
              </a:xfrm>
              <a:prstGeom prst="rect">
                <a:avLst/>
              </a:prstGeom>
            </p:spPr>
            <p:txBody>
              <a:bodyPr anchor="ctr" rtlCol="false" tIns="40068" lIns="40068" bIns="40068" rIns="40068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8100000">
              <a:off x="-378821" y="1776027"/>
              <a:ext cx="5528002" cy="1218306"/>
              <a:chOff x="0" y="0"/>
              <a:chExt cx="1384430" cy="30511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384430" cy="305112"/>
              </a:xfrm>
              <a:custGeom>
                <a:avLst/>
                <a:gdLst/>
                <a:ahLst/>
                <a:cxnLst/>
                <a:rect r="r" b="b" t="t" l="l"/>
                <a:pathLst>
                  <a:path h="305112" w="1384430">
                    <a:moveTo>
                      <a:pt x="0" y="0"/>
                    </a:moveTo>
                    <a:lnTo>
                      <a:pt x="1384430" y="0"/>
                    </a:lnTo>
                    <a:lnTo>
                      <a:pt x="1384430" y="305112"/>
                    </a:lnTo>
                    <a:lnTo>
                      <a:pt x="0" y="305112"/>
                    </a:lnTo>
                    <a:close/>
                  </a:path>
                </a:pathLst>
              </a:custGeom>
              <a:solidFill>
                <a:srgbClr val="FFAF0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384430" cy="343212"/>
              </a:xfrm>
              <a:prstGeom prst="rect">
                <a:avLst/>
              </a:prstGeom>
            </p:spPr>
            <p:txBody>
              <a:bodyPr anchor="ctr" rtlCol="false" tIns="40068" lIns="40068" bIns="40068" rIns="40068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6838652" y="2437860"/>
            <a:ext cx="10390487" cy="6702261"/>
          </a:xfrm>
          <a:custGeom>
            <a:avLst/>
            <a:gdLst/>
            <a:ahLst/>
            <a:cxnLst/>
            <a:rect r="r" b="b" t="t" l="l"/>
            <a:pathLst>
              <a:path h="6702261" w="10390487">
                <a:moveTo>
                  <a:pt x="0" y="0"/>
                </a:moveTo>
                <a:lnTo>
                  <a:pt x="10390488" y="0"/>
                </a:lnTo>
                <a:lnTo>
                  <a:pt x="10390488" y="6702261"/>
                </a:lnTo>
                <a:lnTo>
                  <a:pt x="0" y="670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47625" cap="rnd">
            <a:solidFill>
              <a:srgbClr val="3C7D6E"/>
            </a:solidFill>
            <a:prstDash val="solid"/>
            <a:round/>
          </a:ln>
        </p:spPr>
      </p:sp>
      <p:grpSp>
        <p:nvGrpSpPr>
          <p:cNvPr name="Group 11" id="11"/>
          <p:cNvGrpSpPr/>
          <p:nvPr/>
        </p:nvGrpSpPr>
        <p:grpSpPr>
          <a:xfrm rot="0">
            <a:off x="11631741" y="2033273"/>
            <a:ext cx="3393257" cy="131603"/>
            <a:chOff x="0" y="0"/>
            <a:chExt cx="893697" cy="346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3697" cy="34661"/>
            </a:xfrm>
            <a:custGeom>
              <a:avLst/>
              <a:gdLst/>
              <a:ahLst/>
              <a:cxnLst/>
              <a:rect r="r" b="b" t="t" l="l"/>
              <a:pathLst>
                <a:path h="34661" w="893697">
                  <a:moveTo>
                    <a:pt x="0" y="0"/>
                  </a:moveTo>
                  <a:lnTo>
                    <a:pt x="893697" y="0"/>
                  </a:lnTo>
                  <a:lnTo>
                    <a:pt x="893697" y="34661"/>
                  </a:lnTo>
                  <a:lnTo>
                    <a:pt x="0" y="34661"/>
                  </a:lnTo>
                  <a:close/>
                </a:path>
              </a:pathLst>
            </a:custGeom>
            <a:solidFill>
              <a:srgbClr val="3C7D6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893697" cy="63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58860" y="1146879"/>
            <a:ext cx="5608591" cy="7993242"/>
          </a:xfrm>
          <a:custGeom>
            <a:avLst/>
            <a:gdLst/>
            <a:ahLst/>
            <a:cxnLst/>
            <a:rect r="r" b="b" t="t" l="l"/>
            <a:pathLst>
              <a:path h="7993242" w="5608591">
                <a:moveTo>
                  <a:pt x="0" y="0"/>
                </a:moveTo>
                <a:lnTo>
                  <a:pt x="5608592" y="0"/>
                </a:lnTo>
                <a:lnTo>
                  <a:pt x="5608592" y="7993242"/>
                </a:lnTo>
                <a:lnTo>
                  <a:pt x="0" y="7993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47625" cap="rnd">
            <a:solidFill>
              <a:srgbClr val="3C7D6E"/>
            </a:solidFill>
            <a:prstDash val="solid"/>
            <a:round/>
          </a:ln>
        </p:spPr>
      </p:sp>
      <p:sp>
        <p:nvSpPr>
          <p:cNvPr name="TextBox 15" id="15"/>
          <p:cNvSpPr txBox="true"/>
          <p:nvPr/>
        </p:nvSpPr>
        <p:spPr>
          <a:xfrm rot="0">
            <a:off x="6838652" y="1042104"/>
            <a:ext cx="8186345" cy="95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000000"/>
                </a:solidFill>
                <a:latin typeface="Montserrat Bold"/>
              </a:rPr>
              <a:t>Flowchart &amp; Use case: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028700"/>
            <a:ext cx="7758073" cy="5020707"/>
            <a:chOff x="0" y="0"/>
            <a:chExt cx="2043278" cy="1322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3278" cy="1322326"/>
            </a:xfrm>
            <a:custGeom>
              <a:avLst/>
              <a:gdLst/>
              <a:ahLst/>
              <a:cxnLst/>
              <a:rect r="r" b="b" t="t" l="l"/>
              <a:pathLst>
                <a:path h="1322326" w="2043278">
                  <a:moveTo>
                    <a:pt x="24948" y="0"/>
                  </a:moveTo>
                  <a:lnTo>
                    <a:pt x="2018330" y="0"/>
                  </a:lnTo>
                  <a:cubicBezTo>
                    <a:pt x="2032109" y="0"/>
                    <a:pt x="2043278" y="11170"/>
                    <a:pt x="2043278" y="24948"/>
                  </a:cubicBezTo>
                  <a:lnTo>
                    <a:pt x="2043278" y="1297378"/>
                  </a:lnTo>
                  <a:cubicBezTo>
                    <a:pt x="2043278" y="1303995"/>
                    <a:pt x="2040650" y="1310340"/>
                    <a:pt x="2035971" y="1315019"/>
                  </a:cubicBezTo>
                  <a:cubicBezTo>
                    <a:pt x="2031293" y="1319698"/>
                    <a:pt x="2024947" y="1322326"/>
                    <a:pt x="2018330" y="1322326"/>
                  </a:cubicBezTo>
                  <a:lnTo>
                    <a:pt x="24948" y="1322326"/>
                  </a:lnTo>
                  <a:cubicBezTo>
                    <a:pt x="18331" y="1322326"/>
                    <a:pt x="11986" y="1319698"/>
                    <a:pt x="7307" y="1315019"/>
                  </a:cubicBezTo>
                  <a:cubicBezTo>
                    <a:pt x="2628" y="1310340"/>
                    <a:pt x="0" y="1303995"/>
                    <a:pt x="0" y="1297378"/>
                  </a:cubicBezTo>
                  <a:lnTo>
                    <a:pt x="0" y="24948"/>
                  </a:lnTo>
                  <a:cubicBezTo>
                    <a:pt x="0" y="18331"/>
                    <a:pt x="2628" y="11986"/>
                    <a:pt x="7307" y="7307"/>
                  </a:cubicBezTo>
                  <a:cubicBezTo>
                    <a:pt x="11986" y="2628"/>
                    <a:pt x="18331" y="0"/>
                    <a:pt x="249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3C7D6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043278" cy="1379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2181" y="1028700"/>
            <a:ext cx="7758073" cy="4333875"/>
            <a:chOff x="0" y="0"/>
            <a:chExt cx="2043278" cy="11414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3278" cy="1141432"/>
            </a:xfrm>
            <a:custGeom>
              <a:avLst/>
              <a:gdLst/>
              <a:ahLst/>
              <a:cxnLst/>
              <a:rect r="r" b="b" t="t" l="l"/>
              <a:pathLst>
                <a:path h="1141432" w="2043278">
                  <a:moveTo>
                    <a:pt x="24948" y="0"/>
                  </a:moveTo>
                  <a:lnTo>
                    <a:pt x="2018330" y="0"/>
                  </a:lnTo>
                  <a:cubicBezTo>
                    <a:pt x="2032109" y="0"/>
                    <a:pt x="2043278" y="11170"/>
                    <a:pt x="2043278" y="24948"/>
                  </a:cubicBezTo>
                  <a:lnTo>
                    <a:pt x="2043278" y="1116484"/>
                  </a:lnTo>
                  <a:cubicBezTo>
                    <a:pt x="2043278" y="1123101"/>
                    <a:pt x="2040650" y="1129446"/>
                    <a:pt x="2035971" y="1134125"/>
                  </a:cubicBezTo>
                  <a:cubicBezTo>
                    <a:pt x="2031293" y="1138804"/>
                    <a:pt x="2024947" y="1141432"/>
                    <a:pt x="2018330" y="1141432"/>
                  </a:cubicBezTo>
                  <a:lnTo>
                    <a:pt x="24948" y="1141432"/>
                  </a:lnTo>
                  <a:cubicBezTo>
                    <a:pt x="11170" y="1141432"/>
                    <a:pt x="0" y="1130263"/>
                    <a:pt x="0" y="1116484"/>
                  </a:cubicBezTo>
                  <a:lnTo>
                    <a:pt x="0" y="24948"/>
                  </a:lnTo>
                  <a:cubicBezTo>
                    <a:pt x="0" y="18331"/>
                    <a:pt x="2628" y="11986"/>
                    <a:pt x="7307" y="7307"/>
                  </a:cubicBezTo>
                  <a:cubicBezTo>
                    <a:pt x="11986" y="2628"/>
                    <a:pt x="18331" y="0"/>
                    <a:pt x="249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3C7D6E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043278" cy="1198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2181" y="1729502"/>
            <a:ext cx="7751553" cy="3366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"/>
              </a:rPr>
              <a:t>Integrate surveillanc</a:t>
            </a:r>
            <a:r>
              <a:rPr lang="en-US" sz="3200">
                <a:solidFill>
                  <a:srgbClr val="000000"/>
                </a:solidFill>
                <a:latin typeface="Roboto"/>
              </a:rPr>
              <a:t>e cameras with AI &amp; ML algorithms.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"/>
              </a:rPr>
              <a:t>Develop a user-friendly interface for notification options.</a:t>
            </a:r>
          </a:p>
          <a:p>
            <a:pPr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"/>
              </a:rPr>
              <a:t>Connect with police station systems for coordinated response.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1036" y="1229823"/>
            <a:ext cx="5216693" cy="53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 Bold"/>
              </a:rPr>
              <a:t>Implementation Plan: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2181" y="5604343"/>
            <a:ext cx="7758073" cy="3653957"/>
            <a:chOff x="0" y="0"/>
            <a:chExt cx="2043278" cy="9623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43278" cy="962359"/>
            </a:xfrm>
            <a:custGeom>
              <a:avLst/>
              <a:gdLst/>
              <a:ahLst/>
              <a:cxnLst/>
              <a:rect r="r" b="b" t="t" l="l"/>
              <a:pathLst>
                <a:path h="962359" w="2043278">
                  <a:moveTo>
                    <a:pt x="24948" y="0"/>
                  </a:moveTo>
                  <a:lnTo>
                    <a:pt x="2018330" y="0"/>
                  </a:lnTo>
                  <a:cubicBezTo>
                    <a:pt x="2032109" y="0"/>
                    <a:pt x="2043278" y="11170"/>
                    <a:pt x="2043278" y="24948"/>
                  </a:cubicBezTo>
                  <a:lnTo>
                    <a:pt x="2043278" y="937411"/>
                  </a:lnTo>
                  <a:cubicBezTo>
                    <a:pt x="2043278" y="944028"/>
                    <a:pt x="2040650" y="950373"/>
                    <a:pt x="2035971" y="955052"/>
                  </a:cubicBezTo>
                  <a:cubicBezTo>
                    <a:pt x="2031293" y="959731"/>
                    <a:pt x="2024947" y="962359"/>
                    <a:pt x="2018330" y="962359"/>
                  </a:cubicBezTo>
                  <a:lnTo>
                    <a:pt x="24948" y="962359"/>
                  </a:lnTo>
                  <a:cubicBezTo>
                    <a:pt x="18331" y="962359"/>
                    <a:pt x="11986" y="959731"/>
                    <a:pt x="7307" y="955052"/>
                  </a:cubicBezTo>
                  <a:cubicBezTo>
                    <a:pt x="2628" y="950373"/>
                    <a:pt x="0" y="944028"/>
                    <a:pt x="0" y="937411"/>
                  </a:cubicBezTo>
                  <a:lnTo>
                    <a:pt x="0" y="24948"/>
                  </a:lnTo>
                  <a:cubicBezTo>
                    <a:pt x="0" y="18331"/>
                    <a:pt x="2628" y="11986"/>
                    <a:pt x="7307" y="7307"/>
                  </a:cubicBezTo>
                  <a:cubicBezTo>
                    <a:pt x="11986" y="2628"/>
                    <a:pt x="18331" y="0"/>
                    <a:pt x="249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3C7D6E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043278" cy="1019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91036" y="5751942"/>
            <a:ext cx="5216693" cy="53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 Bold"/>
              </a:rPr>
              <a:t>Benefits: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33590" y="1229823"/>
            <a:ext cx="5216693" cy="53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 Bold"/>
              </a:rPr>
              <a:t>Dependencies: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144000" y="6289721"/>
            <a:ext cx="7758073" cy="2968579"/>
            <a:chOff x="0" y="0"/>
            <a:chExt cx="2043278" cy="7818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43278" cy="781848"/>
            </a:xfrm>
            <a:custGeom>
              <a:avLst/>
              <a:gdLst/>
              <a:ahLst/>
              <a:cxnLst/>
              <a:rect r="r" b="b" t="t" l="l"/>
              <a:pathLst>
                <a:path h="781848" w="2043278">
                  <a:moveTo>
                    <a:pt x="24948" y="0"/>
                  </a:moveTo>
                  <a:lnTo>
                    <a:pt x="2018330" y="0"/>
                  </a:lnTo>
                  <a:cubicBezTo>
                    <a:pt x="2032109" y="0"/>
                    <a:pt x="2043278" y="11170"/>
                    <a:pt x="2043278" y="24948"/>
                  </a:cubicBezTo>
                  <a:lnTo>
                    <a:pt x="2043278" y="756900"/>
                  </a:lnTo>
                  <a:cubicBezTo>
                    <a:pt x="2043278" y="770678"/>
                    <a:pt x="2032109" y="781848"/>
                    <a:pt x="2018330" y="781848"/>
                  </a:cubicBezTo>
                  <a:lnTo>
                    <a:pt x="24948" y="781848"/>
                  </a:lnTo>
                  <a:cubicBezTo>
                    <a:pt x="18331" y="781848"/>
                    <a:pt x="11986" y="779219"/>
                    <a:pt x="7307" y="774541"/>
                  </a:cubicBezTo>
                  <a:cubicBezTo>
                    <a:pt x="2628" y="769862"/>
                    <a:pt x="0" y="763517"/>
                    <a:pt x="0" y="756900"/>
                  </a:cubicBezTo>
                  <a:lnTo>
                    <a:pt x="0" y="24948"/>
                  </a:lnTo>
                  <a:cubicBezTo>
                    <a:pt x="0" y="18331"/>
                    <a:pt x="2628" y="11986"/>
                    <a:pt x="7307" y="7307"/>
                  </a:cubicBezTo>
                  <a:cubicBezTo>
                    <a:pt x="11986" y="2628"/>
                    <a:pt x="18331" y="0"/>
                    <a:pt x="249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3C7D6E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043278" cy="838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6251621"/>
            <a:ext cx="7745034" cy="280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"/>
              </a:rPr>
              <a:t>Enhanced surveillance efficiency.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"/>
              </a:rPr>
              <a:t>Real-time threat detection</a:t>
            </a:r>
            <a:r>
              <a:rPr lang="en-US" sz="3200">
                <a:solidFill>
                  <a:srgbClr val="000000"/>
                </a:solidFill>
                <a:latin typeface="Roboto"/>
              </a:rPr>
              <a:t>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"/>
              </a:rPr>
              <a:t>Faster response times to potential threats.</a:t>
            </a:r>
          </a:p>
          <a:p>
            <a:pPr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"/>
              </a:rPr>
              <a:t>Data-driven decision making.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1834277"/>
            <a:ext cx="7758073" cy="392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"/>
              </a:rPr>
              <a:t>Availability of sufficient and diverse training data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"/>
              </a:rPr>
              <a:t>Access to Surveillance Infrastructure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"/>
              </a:rPr>
              <a:t>Integration with Police Systems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"/>
              </a:rPr>
              <a:t>Adequate technological infrastructure</a:t>
            </a:r>
          </a:p>
          <a:p>
            <a:pPr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"/>
              </a:rPr>
              <a:t>Compliance with privacy regulations and legal requirements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950396" y="-2373010"/>
            <a:ext cx="6773259" cy="6803421"/>
            <a:chOff x="0" y="0"/>
            <a:chExt cx="9031013" cy="9071227"/>
          </a:xfrm>
        </p:grpSpPr>
        <p:sp>
          <p:nvSpPr>
            <p:cNvPr name="Freeform 21" id="21"/>
            <p:cNvSpPr/>
            <p:nvPr/>
          </p:nvSpPr>
          <p:spPr>
            <a:xfrm flipH="false" flipV="false" rot="-10800000">
              <a:off x="4525618" y="2925438"/>
              <a:ext cx="2760897" cy="2750858"/>
            </a:xfrm>
            <a:custGeom>
              <a:avLst/>
              <a:gdLst/>
              <a:ahLst/>
              <a:cxnLst/>
              <a:rect r="r" b="b" t="t" l="l"/>
              <a:pathLst>
                <a:path h="2750858" w="2760897">
                  <a:moveTo>
                    <a:pt x="0" y="0"/>
                  </a:moveTo>
                  <a:lnTo>
                    <a:pt x="2760897" y="0"/>
                  </a:lnTo>
                  <a:lnTo>
                    <a:pt x="2760897" y="2750858"/>
                  </a:lnTo>
                  <a:lnTo>
                    <a:pt x="0" y="275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-8100000">
              <a:off x="3881831" y="6076894"/>
              <a:ext cx="5528002" cy="1218306"/>
              <a:chOff x="0" y="0"/>
              <a:chExt cx="1384430" cy="30511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384430" cy="305112"/>
              </a:xfrm>
              <a:custGeom>
                <a:avLst/>
                <a:gdLst/>
                <a:ahLst/>
                <a:cxnLst/>
                <a:rect r="r" b="b" t="t" l="l"/>
                <a:pathLst>
                  <a:path h="305112" w="1384430">
                    <a:moveTo>
                      <a:pt x="0" y="0"/>
                    </a:moveTo>
                    <a:lnTo>
                      <a:pt x="1384430" y="0"/>
                    </a:lnTo>
                    <a:lnTo>
                      <a:pt x="1384430" y="305112"/>
                    </a:lnTo>
                    <a:lnTo>
                      <a:pt x="0" y="305112"/>
                    </a:lnTo>
                    <a:close/>
                  </a:path>
                </a:pathLst>
              </a:custGeom>
              <a:solidFill>
                <a:srgbClr val="3C7D6E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384430" cy="343212"/>
              </a:xfrm>
              <a:prstGeom prst="rect">
                <a:avLst/>
              </a:prstGeom>
            </p:spPr>
            <p:txBody>
              <a:bodyPr anchor="ctr" rtlCol="false" tIns="40068" lIns="40068" bIns="40068" rIns="40068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-8100000">
              <a:off x="-378821" y="1776027"/>
              <a:ext cx="5528002" cy="1218306"/>
              <a:chOff x="0" y="0"/>
              <a:chExt cx="1384430" cy="30511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384430" cy="305112"/>
              </a:xfrm>
              <a:custGeom>
                <a:avLst/>
                <a:gdLst/>
                <a:ahLst/>
                <a:cxnLst/>
                <a:rect r="r" b="b" t="t" l="l"/>
                <a:pathLst>
                  <a:path h="305112" w="1384430">
                    <a:moveTo>
                      <a:pt x="0" y="0"/>
                    </a:moveTo>
                    <a:lnTo>
                      <a:pt x="1384430" y="0"/>
                    </a:lnTo>
                    <a:lnTo>
                      <a:pt x="1384430" y="305112"/>
                    </a:lnTo>
                    <a:lnTo>
                      <a:pt x="0" y="305112"/>
                    </a:lnTo>
                    <a:close/>
                  </a:path>
                </a:pathLst>
              </a:custGeom>
              <a:solidFill>
                <a:srgbClr val="FFAF00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1384430" cy="343212"/>
              </a:xfrm>
              <a:prstGeom prst="rect">
                <a:avLst/>
              </a:prstGeom>
            </p:spPr>
            <p:txBody>
              <a:bodyPr anchor="ctr" rtlCol="false" tIns="40068" lIns="40068" bIns="40068" rIns="40068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TextBox 28" id="28"/>
          <p:cNvSpPr txBox="true"/>
          <p:nvPr/>
        </p:nvSpPr>
        <p:spPr>
          <a:xfrm rot="0">
            <a:off x="9533590" y="6604825"/>
            <a:ext cx="5216693" cy="53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 Bold"/>
              </a:rPr>
              <a:t>Show Stoppers: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44000" y="7202722"/>
            <a:ext cx="7758073" cy="1680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"/>
              </a:rPr>
              <a:t>Technological constraints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"/>
              </a:rPr>
              <a:t>Legal or compliance issues</a:t>
            </a:r>
          </a:p>
          <a:p>
            <a:pPr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"/>
              </a:rPr>
              <a:t>Resource Shortages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DAF-d0QFon0</dc:identifier>
  <dcterms:modified xsi:type="dcterms:W3CDTF">2011-08-01T06:04:30Z</dcterms:modified>
  <cp:revision>1</cp:revision>
  <dc:title>IntelliWatch</dc:title>
</cp:coreProperties>
</file>